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300" r:id="rId2"/>
    <p:sldId id="276" r:id="rId3"/>
    <p:sldId id="288" r:id="rId4"/>
    <p:sldId id="256" r:id="rId5"/>
    <p:sldId id="264" r:id="rId6"/>
    <p:sldId id="302" r:id="rId7"/>
    <p:sldId id="289" r:id="rId8"/>
    <p:sldId id="271" r:id="rId9"/>
    <p:sldId id="263" r:id="rId10"/>
    <p:sldId id="290" r:id="rId11"/>
    <p:sldId id="272" r:id="rId12"/>
    <p:sldId id="293" r:id="rId13"/>
    <p:sldId id="278" r:id="rId14"/>
    <p:sldId id="287" r:id="rId15"/>
    <p:sldId id="304" r:id="rId16"/>
    <p:sldId id="301" r:id="rId17"/>
    <p:sldId id="296" r:id="rId18"/>
    <p:sldId id="297" r:id="rId19"/>
    <p:sldId id="294" r:id="rId20"/>
    <p:sldId id="277" r:id="rId21"/>
    <p:sldId id="279" r:id="rId22"/>
    <p:sldId id="298" r:id="rId23"/>
    <p:sldId id="280" r:id="rId24"/>
    <p:sldId id="281" r:id="rId25"/>
    <p:sldId id="299" r:id="rId26"/>
    <p:sldId id="282" r:id="rId27"/>
    <p:sldId id="284" r:id="rId28"/>
    <p:sldId id="283" r:id="rId29"/>
    <p:sldId id="305" r:id="rId30"/>
    <p:sldId id="286" r:id="rId31"/>
    <p:sldId id="303" r:id="rId32"/>
    <p:sldId id="27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en Graham" initials="GG" lastIdx="1" clrIdx="0">
    <p:extLst>
      <p:ext uri="{19B8F6BF-5375-455C-9EA6-DF929625EA0E}">
        <p15:presenceInfo xmlns:p15="http://schemas.microsoft.com/office/powerpoint/2012/main" userId="193e5b49c819c6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9" autoAdjust="0"/>
    <p:restoredTop sz="94637" autoAdjust="0"/>
  </p:normalViewPr>
  <p:slideViewPr>
    <p:cSldViewPr snapToGrid="0">
      <p:cViewPr varScale="1">
        <p:scale>
          <a:sx n="94" d="100"/>
          <a:sy n="94" d="100"/>
        </p:scale>
        <p:origin x="120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1843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F1533-5696-4E7F-A594-1ACEED68395E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FE84-4E59-4D3D-83EB-E4A01C0437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6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02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When we got together  - this was what we were talking about </a:t>
            </a:r>
          </a:p>
          <a:p>
            <a:endParaRPr lang="en-US" dirty="0"/>
          </a:p>
          <a:p>
            <a:r>
              <a:rPr lang="en-US" dirty="0"/>
              <a:t>Referee – statutory magistrates in mayors courts  did Crim R 19 apply to them </a:t>
            </a:r>
          </a:p>
          <a:p>
            <a:r>
              <a:rPr lang="en-US" dirty="0"/>
              <a:t>What was history with OAR&amp;M? </a:t>
            </a:r>
          </a:p>
          <a:p>
            <a:endParaRPr lang="en-US" dirty="0"/>
          </a:p>
          <a:p>
            <a:r>
              <a:rPr lang="en-US" dirty="0"/>
              <a:t>Report writing:  </a:t>
            </a:r>
          </a:p>
          <a:p>
            <a:r>
              <a:rPr lang="en-US" dirty="0"/>
              <a:t>   be the court reporter  - necessary facts – COL</a:t>
            </a:r>
          </a:p>
          <a:p>
            <a:r>
              <a:rPr lang="en-US" dirty="0"/>
              <a:t>   as dockets increased – report writing slowed – decision making delayed –</a:t>
            </a:r>
          </a:p>
          <a:p>
            <a:r>
              <a:rPr lang="en-US" dirty="0"/>
              <a:t>What was the real value – </a:t>
            </a:r>
          </a:p>
          <a:p>
            <a:r>
              <a:rPr lang="en-US" dirty="0"/>
              <a:t>    judges didn’t have to do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1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Comments – we designed our own – we were pretty good presenters</a:t>
            </a:r>
          </a:p>
          <a:p>
            <a:endParaRPr lang="en-US" dirty="0"/>
          </a:p>
          <a:p>
            <a:r>
              <a:rPr lang="en-US" dirty="0"/>
              <a:t>Judges starting to come to our seminars</a:t>
            </a:r>
          </a:p>
          <a:p>
            <a:endParaRPr lang="en-US" dirty="0"/>
          </a:p>
          <a:p>
            <a:r>
              <a:rPr lang="en-US" dirty="0"/>
              <a:t>Note name change to include statutory magistrates – initial strategy that we dropped later </a:t>
            </a:r>
          </a:p>
          <a:p>
            <a:endParaRPr lang="en-US" dirty="0"/>
          </a:p>
          <a:p>
            <a:r>
              <a:rPr lang="en-US" dirty="0"/>
              <a:t>Mike can speak to some of this.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9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what other things did we do : </a:t>
            </a:r>
          </a:p>
          <a:p>
            <a:endParaRPr lang="en-US" dirty="0"/>
          </a:p>
          <a:p>
            <a:r>
              <a:rPr lang="en-US" dirty="0"/>
              <a:t>We testified – appeared before judge committees – invited to “explain  ourselves” </a:t>
            </a:r>
          </a:p>
          <a:p>
            <a:r>
              <a:rPr lang="en-US" dirty="0"/>
              <a:t>Private lobbying of judges </a:t>
            </a:r>
          </a:p>
          <a:p>
            <a:endParaRPr lang="en-US" dirty="0"/>
          </a:p>
          <a:p>
            <a:r>
              <a:rPr lang="en-US" dirty="0"/>
              <a:t>WE TRIED TO SELL THE CHANGES TO JUDGES BASED ON LOCAL OPTION ARGUMENT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66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what other things did we do : </a:t>
            </a:r>
          </a:p>
          <a:p>
            <a:endParaRPr lang="en-US" dirty="0"/>
          </a:p>
          <a:p>
            <a:r>
              <a:rPr lang="en-US" dirty="0"/>
              <a:t>We testified – appeared before judge committees – invited to “explain  ourselves” </a:t>
            </a:r>
          </a:p>
          <a:p>
            <a:r>
              <a:rPr lang="en-US" dirty="0"/>
              <a:t>Private lobbying of judges </a:t>
            </a:r>
          </a:p>
          <a:p>
            <a:endParaRPr lang="en-US" dirty="0"/>
          </a:p>
          <a:p>
            <a:r>
              <a:rPr lang="en-US" dirty="0"/>
              <a:t>WE TRIED TO SELL THE CHANGES TO JUDGES BASED ON LOCAL OPTION ARGUMENT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97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what other things did we do : </a:t>
            </a:r>
          </a:p>
          <a:p>
            <a:endParaRPr lang="en-US" dirty="0"/>
          </a:p>
          <a:p>
            <a:r>
              <a:rPr lang="en-US" dirty="0"/>
              <a:t>We testified – appeared before judge committees – invited to “explain  ourselves” </a:t>
            </a:r>
          </a:p>
          <a:p>
            <a:r>
              <a:rPr lang="en-US" dirty="0"/>
              <a:t>Private lobbying of judges </a:t>
            </a:r>
          </a:p>
          <a:p>
            <a:endParaRPr lang="en-US" dirty="0"/>
          </a:p>
          <a:p>
            <a:r>
              <a:rPr lang="en-US" dirty="0"/>
              <a:t>WE TRIED TO SELL THE CHANGES TO JUDGES BASED ON LOCAL OPTION ARGUMENT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86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Barb can talk about this time 1989-1995</a:t>
            </a:r>
          </a:p>
          <a:p>
            <a:endParaRPr lang="en-US" dirty="0"/>
          </a:p>
          <a:p>
            <a:r>
              <a:rPr lang="en-US" sz="1600" dirty="0"/>
              <a:t>First  HS - in Cincinnati 1990</a:t>
            </a:r>
          </a:p>
          <a:p>
            <a:r>
              <a:rPr lang="en-US" sz="1600" dirty="0"/>
              <a:t>Added spring conference </a:t>
            </a:r>
          </a:p>
          <a:p>
            <a:r>
              <a:rPr lang="en-US" sz="1600" dirty="0"/>
              <a:t>District reps held social meeting in their districts – getting to know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57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656931"/>
            <a:ext cx="5486400" cy="360045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29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21126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Talk about Miele v. </a:t>
            </a:r>
            <a:r>
              <a:rPr lang="en-US" sz="1800" dirty="0" err="1"/>
              <a:t>Ribovich</a:t>
            </a:r>
            <a:r>
              <a:rPr lang="en-US" sz="1800" dirty="0"/>
              <a:t> 2000 that held that the S Ct said what it meant and meant what it said about the  short form decision. -  ( absent local direction to do otherwise, ok to do short form decision ( eviction case)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25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23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All the hard work paid off! No obj-  adopted unless apparent error / no ind review unless objection </a:t>
            </a:r>
          </a:p>
          <a:p>
            <a:endParaRPr lang="en-US" sz="1800" dirty="0"/>
          </a:p>
          <a:p>
            <a:r>
              <a:rPr lang="en-US" sz="1800" dirty="0"/>
              <a:t> expanded subject matter of orders that remain effective until stay granted  - had been very specific in prior rules</a:t>
            </a:r>
          </a:p>
          <a:p>
            <a:endParaRPr lang="en-US" sz="1800" dirty="0"/>
          </a:p>
          <a:p>
            <a:r>
              <a:rPr lang="en-US" sz="1800" dirty="0"/>
              <a:t>Jury trials – could we or couldn’t we? </a:t>
            </a:r>
          </a:p>
          <a:p>
            <a:endParaRPr lang="en-US" sz="1800" dirty="0"/>
          </a:p>
          <a:p>
            <a:r>
              <a:rPr lang="en-US" sz="1800" dirty="0"/>
              <a:t>Juvenile magistrates did not need to be attorneys</a:t>
            </a:r>
          </a:p>
          <a:p>
            <a:endParaRPr lang="en-US" sz="1800" dirty="0"/>
          </a:p>
          <a:p>
            <a:r>
              <a:rPr lang="en-US" sz="1800" dirty="0"/>
              <a:t>Confirmed that proceeding before magistrate same as if by judge.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7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84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1800" dirty="0"/>
              <a:t>despite discussion about special constitutional and procedural issues, Crim. R. was successfully redesigned to track Rules 53 and Rules 40. </a:t>
            </a:r>
          </a:p>
          <a:p>
            <a:endParaRPr lang="en-US" sz="1800" dirty="0"/>
          </a:p>
          <a:p>
            <a:r>
              <a:rPr lang="en-US" sz="1800" dirty="0"/>
              <a:t>Lot of resistance from municipal judges – really careful lobbying </a:t>
            </a:r>
          </a:p>
          <a:p>
            <a:endParaRPr lang="en-US" sz="1800" dirty="0"/>
          </a:p>
          <a:p>
            <a:r>
              <a:rPr lang="en-US" sz="1800" dirty="0"/>
              <a:t>Once again – LOCAL OPTION  CARRIED THE DAY!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55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894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 many magistrates were in the position to explain to judges what they had to do. </a:t>
            </a:r>
          </a:p>
          <a:p>
            <a:endParaRPr lang="en-US" sz="1800" dirty="0"/>
          </a:p>
          <a:p>
            <a:r>
              <a:rPr lang="en-US" sz="1800" dirty="0"/>
              <a:t> (KG – over 31 years – worked for 64 judges – needed to explain to judges what they were supposed to do.  - many magistrates were in that position to make sure their judges followed the right procedures</a:t>
            </a:r>
          </a:p>
          <a:p>
            <a:endParaRPr lang="en-US" sz="1800" dirty="0"/>
          </a:p>
          <a:p>
            <a:r>
              <a:rPr lang="en-US" sz="1800" dirty="0"/>
              <a:t>Failure to enter judgment – consistent problem and subject of a lot of appellate decisions.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05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  many magistrates were in the position to explain to judges what they had to do. </a:t>
            </a:r>
          </a:p>
          <a:p>
            <a:endParaRPr lang="en-US" sz="1800" dirty="0"/>
          </a:p>
          <a:p>
            <a:r>
              <a:rPr lang="en-US" sz="1800" dirty="0"/>
              <a:t> (KG – over 31 years – worked for 64 judges) </a:t>
            </a:r>
          </a:p>
          <a:p>
            <a:endParaRPr lang="en-US" sz="1800" dirty="0"/>
          </a:p>
          <a:p>
            <a:r>
              <a:rPr lang="en-US" sz="1800" dirty="0"/>
              <a:t>Waiver rule  - even if something is not labeled FOF or COL – if you fail to object – waived.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46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7980" y="4400550"/>
            <a:ext cx="5486400" cy="3600450"/>
          </a:xfrm>
        </p:spPr>
        <p:txBody>
          <a:bodyPr/>
          <a:lstStyle/>
          <a:p>
            <a:r>
              <a:rPr lang="en-US" sz="1800" dirty="0"/>
              <a:t>   emphasize on this slide –</a:t>
            </a:r>
          </a:p>
          <a:p>
            <a:endParaRPr lang="en-US" sz="1800" dirty="0"/>
          </a:p>
          <a:p>
            <a:r>
              <a:rPr lang="en-US" sz="1800" dirty="0"/>
              <a:t> for a long time – single largest assignment of error was a judge’s failure to enter judgment -  judges would adopt but not enter judgment.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07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  many magistrates were in the position to explain to judges what they had to do. </a:t>
            </a:r>
          </a:p>
          <a:p>
            <a:endParaRPr lang="en-US" sz="1800" dirty="0"/>
          </a:p>
          <a:p>
            <a:r>
              <a:rPr lang="en-US" sz="1800" dirty="0"/>
              <a:t> (KG – over 31 years – worked for 64 judges) </a:t>
            </a:r>
          </a:p>
          <a:p>
            <a:endParaRPr lang="en-US" sz="1800" dirty="0"/>
          </a:p>
          <a:p>
            <a:r>
              <a:rPr lang="en-US" sz="1800" dirty="0"/>
              <a:t>Waiver rule  - even if something is not labeled FOF or COL – if you fail to object – waived.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78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  Have Mark H discuss this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07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  oath not to be filed in personnel file</a:t>
            </a:r>
          </a:p>
          <a:p>
            <a:endParaRPr lang="en-US" sz="1800" dirty="0"/>
          </a:p>
          <a:p>
            <a:r>
              <a:rPr lang="en-US" sz="1800" dirty="0"/>
              <a:t> other recommendations that came out of that subcommittee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42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36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02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87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 can talk about the status of the association today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357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Membership numbers’’  can we compare 1989 to now? 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Kate  -  comment</a:t>
            </a:r>
          </a:p>
          <a:p>
            <a:endParaRPr lang="en-US" dirty="0"/>
          </a:p>
          <a:p>
            <a:r>
              <a:rPr lang="en-US" dirty="0"/>
              <a:t>Networking – example  - recent “scandal” in foreclosure cases in Franklin  </a:t>
            </a:r>
            <a:r>
              <a:rPr lang="en-US" dirty="0" err="1"/>
              <a:t>Cty</a:t>
            </a:r>
            <a:r>
              <a:rPr lang="en-US" dirty="0"/>
              <a:t>  Franklin </a:t>
            </a:r>
            <a:r>
              <a:rPr lang="en-US" dirty="0" err="1"/>
              <a:t>Cty</a:t>
            </a:r>
            <a:r>
              <a:rPr lang="en-US" dirty="0"/>
              <a:t> magistrate alerted to scam thru CLE at OAM conference . Newspaper reported that!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16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Topics </a:t>
            </a:r>
          </a:p>
          <a:p>
            <a:r>
              <a:rPr lang="en-US" dirty="0"/>
              <a:t>Locations</a:t>
            </a:r>
          </a:p>
          <a:p>
            <a:pPr algn="ctr"/>
            <a:endParaRPr lang="en-US" b="1" dirty="0"/>
          </a:p>
          <a:p>
            <a:r>
              <a:rPr lang="en-US" dirty="0"/>
              <a:t>Identify referees to  present </a:t>
            </a:r>
          </a:p>
          <a:p>
            <a:r>
              <a:rPr lang="en-US" dirty="0"/>
              <a:t>( Needed judge’s permission to present)</a:t>
            </a:r>
          </a:p>
          <a:p>
            <a:r>
              <a:rPr lang="en-US" dirty="0"/>
              <a:t>Ugly truth: </a:t>
            </a:r>
          </a:p>
          <a:p>
            <a:endParaRPr lang="en-US" dirty="0"/>
          </a:p>
          <a:p>
            <a:r>
              <a:rPr lang="en-US" dirty="0"/>
              <a:t>Referees  experts in certain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4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ask any of the founders or charter members to  stand to be recognized</a:t>
            </a:r>
          </a:p>
          <a:p>
            <a:endParaRPr lang="en-US" dirty="0"/>
          </a:p>
          <a:p>
            <a:r>
              <a:rPr lang="en-US" dirty="0"/>
              <a:t>Kate – start up -  little bit about the first meeting </a:t>
            </a:r>
          </a:p>
          <a:p>
            <a:endParaRPr lang="en-US" dirty="0"/>
          </a:p>
          <a:p>
            <a:r>
              <a:rPr lang="en-US" dirty="0"/>
              <a:t>Did not recognize the 12</a:t>
            </a:r>
            <a:r>
              <a:rPr lang="en-US" baseline="30000" dirty="0"/>
              <a:t>th</a:t>
            </a:r>
            <a:r>
              <a:rPr lang="en-US" dirty="0"/>
              <a:t> appellate District – quick amendment!</a:t>
            </a:r>
          </a:p>
          <a:p>
            <a:endParaRPr lang="en-US" dirty="0"/>
          </a:p>
          <a:p>
            <a:r>
              <a:rPr lang="en-US" dirty="0"/>
              <a:t>Who fronted the  money </a:t>
            </a:r>
          </a:p>
          <a:p>
            <a:endParaRPr lang="en-US" dirty="0"/>
          </a:p>
          <a:p>
            <a:r>
              <a:rPr lang="en-US" dirty="0"/>
              <a:t> buzz in the courts about what we were doing   --</a:t>
            </a:r>
          </a:p>
          <a:p>
            <a:endParaRPr lang="en-US" dirty="0"/>
          </a:p>
          <a:p>
            <a:r>
              <a:rPr lang="en-US" b="1" i="1" dirty="0"/>
              <a:t>Jeff Liston – who became fist president – “ asked “ to meet  with Steve Stove Ad Director about what we were doing – then a short meeting with CJ Moyer</a:t>
            </a:r>
          </a:p>
          <a:p>
            <a:endParaRPr lang="en-US" dirty="0"/>
          </a:p>
          <a:p>
            <a:r>
              <a:rPr lang="en-US" dirty="0"/>
              <a:t>OAM to go forward! – not a union – CJ blessing…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65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ask any of the founders or charter members to  stand to be recognized</a:t>
            </a:r>
          </a:p>
          <a:p>
            <a:endParaRPr lang="en-US" dirty="0"/>
          </a:p>
          <a:p>
            <a:r>
              <a:rPr lang="en-US" dirty="0"/>
              <a:t>Kate – start up -  little bit about the first meeting </a:t>
            </a:r>
          </a:p>
          <a:p>
            <a:endParaRPr lang="en-US" dirty="0"/>
          </a:p>
          <a:p>
            <a:r>
              <a:rPr lang="en-US" dirty="0"/>
              <a:t>Did not recognize the 12</a:t>
            </a:r>
            <a:r>
              <a:rPr lang="en-US" baseline="30000" dirty="0"/>
              <a:t>th</a:t>
            </a:r>
            <a:r>
              <a:rPr lang="en-US" dirty="0"/>
              <a:t> appellate District – quick amendment!</a:t>
            </a:r>
          </a:p>
          <a:p>
            <a:endParaRPr lang="en-US" dirty="0"/>
          </a:p>
          <a:p>
            <a:r>
              <a:rPr lang="en-US" dirty="0"/>
              <a:t>Who fronted the  money </a:t>
            </a:r>
          </a:p>
          <a:p>
            <a:endParaRPr lang="en-US" dirty="0"/>
          </a:p>
          <a:p>
            <a:r>
              <a:rPr lang="en-US" dirty="0"/>
              <a:t> buzz in the courts about what we were doing   --</a:t>
            </a:r>
          </a:p>
          <a:p>
            <a:endParaRPr lang="en-US" dirty="0"/>
          </a:p>
          <a:p>
            <a:r>
              <a:rPr lang="en-US" b="1" i="1" dirty="0"/>
              <a:t>Jeff Liston – who became fist president – “ asked “ to meet  with Steve Stove Ad Director about what we were doing – then a short meeting with CJ Moyer</a:t>
            </a:r>
          </a:p>
          <a:p>
            <a:endParaRPr lang="en-US" dirty="0"/>
          </a:p>
          <a:p>
            <a:r>
              <a:rPr lang="en-US" dirty="0"/>
              <a:t>OAM to go forward! – not a union – CJ blessing…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37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here that our first brochure came out with this  endorsement  by the Chief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think we were OACR &amp; M by 1990 – attempt to bring in the statutory  magistrates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84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Barb can talk about this time 1989-1995</a:t>
            </a:r>
          </a:p>
          <a:p>
            <a:endParaRPr lang="en-US" dirty="0"/>
          </a:p>
          <a:p>
            <a:r>
              <a:rPr lang="en-US" sz="1600" dirty="0"/>
              <a:t>First  HS - in Cincinnati 1990</a:t>
            </a:r>
          </a:p>
          <a:p>
            <a:r>
              <a:rPr lang="en-US" sz="1600" dirty="0"/>
              <a:t>Added spring conference </a:t>
            </a:r>
          </a:p>
          <a:p>
            <a:r>
              <a:rPr lang="en-US" sz="1600" dirty="0"/>
              <a:t>District reps held social meeting in their districts – getting to know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88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When we got together  - this was what we were talking about </a:t>
            </a:r>
          </a:p>
          <a:p>
            <a:endParaRPr lang="en-US" dirty="0"/>
          </a:p>
          <a:p>
            <a:r>
              <a:rPr lang="en-US" dirty="0"/>
              <a:t>Referee – statutory magistrates in mayors courts  did Crim R 19 apply to them </a:t>
            </a:r>
          </a:p>
          <a:p>
            <a:r>
              <a:rPr lang="en-US" dirty="0"/>
              <a:t>What was history with OAR&amp;M? </a:t>
            </a:r>
          </a:p>
          <a:p>
            <a:endParaRPr lang="en-US" dirty="0"/>
          </a:p>
          <a:p>
            <a:r>
              <a:rPr lang="en-US" dirty="0"/>
              <a:t>Report writing:  </a:t>
            </a:r>
          </a:p>
          <a:p>
            <a:r>
              <a:rPr lang="en-US" dirty="0"/>
              <a:t>   be the court reporter  - necessary facts – COL</a:t>
            </a:r>
          </a:p>
          <a:p>
            <a:r>
              <a:rPr lang="en-US" dirty="0"/>
              <a:t>   as dockets increased – report writing slowed – decision making delayed –</a:t>
            </a:r>
          </a:p>
          <a:p>
            <a:r>
              <a:rPr lang="en-US" dirty="0"/>
              <a:t>What was the real value – </a:t>
            </a:r>
          </a:p>
          <a:p>
            <a:r>
              <a:rPr lang="en-US" dirty="0"/>
              <a:t>    judges didn’t have to do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FE84-4E59-4D3D-83EB-E4A01C04375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EE1569B-CE91-4169-986A-C3959A36A8C0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FDA3316-4650-4573-824F-7685A9CD2C9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42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569B-CE91-4169-986A-C3959A36A8C0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3316-4650-4573-824F-7685A9CD2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569B-CE91-4169-986A-C3959A36A8C0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3316-4650-4573-824F-7685A9CD2C9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689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569B-CE91-4169-986A-C3959A36A8C0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3316-4650-4573-824F-7685A9CD2C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210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569B-CE91-4169-986A-C3959A36A8C0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3316-4650-4573-824F-7685A9CD2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00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569B-CE91-4169-986A-C3959A36A8C0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3316-4650-4573-824F-7685A9CD2C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805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569B-CE91-4169-986A-C3959A36A8C0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3316-4650-4573-824F-7685A9CD2C9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404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569B-CE91-4169-986A-C3959A36A8C0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3316-4650-4573-824F-7685A9CD2C9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87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569B-CE91-4169-986A-C3959A36A8C0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3316-4650-4573-824F-7685A9CD2C9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569B-CE91-4169-986A-C3959A36A8C0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3316-4650-4573-824F-7685A9CD2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8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569B-CE91-4169-986A-C3959A36A8C0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3316-4650-4573-824F-7685A9CD2C9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63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569B-CE91-4169-986A-C3959A36A8C0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3316-4650-4573-824F-7685A9CD2C9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33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569B-CE91-4169-986A-C3959A36A8C0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3316-4650-4573-824F-7685A9CD2C9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42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569B-CE91-4169-986A-C3959A36A8C0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3316-4650-4573-824F-7685A9CD2C9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21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569B-CE91-4169-986A-C3959A36A8C0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3316-4650-4573-824F-7685A9CD2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3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569B-CE91-4169-986A-C3959A36A8C0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3316-4650-4573-824F-7685A9CD2C9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13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569B-CE91-4169-986A-C3959A36A8C0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3316-4650-4573-824F-7685A9CD2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9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E1569B-CE91-4169-986A-C3959A36A8C0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DA3316-4650-4573-824F-7685A9CD2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825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BB6443-C481-4AB6-B433-22519D702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55" y="2758357"/>
            <a:ext cx="9186890" cy="1341286"/>
          </a:xfrm>
          <a:prstGeom prst="rect">
            <a:avLst/>
          </a:prstGeom>
        </p:spPr>
      </p:pic>
      <p:sp>
        <p:nvSpPr>
          <p:cNvPr id="3" name="Subtitle 4">
            <a:extLst>
              <a:ext uri="{FF2B5EF4-FFF2-40B4-BE49-F238E27FC236}">
                <a16:creationId xmlns:a16="http://schemas.microsoft.com/office/drawing/2014/main" id="{F437465E-3A77-4756-AA53-45E443D64AB8}"/>
              </a:ext>
            </a:extLst>
          </p:cNvPr>
          <p:cNvSpPr txBox="1">
            <a:spLocks/>
          </p:cNvSpPr>
          <p:nvPr/>
        </p:nvSpPr>
        <p:spPr>
          <a:xfrm>
            <a:off x="6764695" y="4943749"/>
            <a:ext cx="3853543" cy="65350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30</a:t>
            </a:r>
            <a:r>
              <a:rPr lang="en-US" sz="2800" b="1" baseline="30000" dirty="0">
                <a:solidFill>
                  <a:srgbClr val="FFFFFF"/>
                </a:solidFill>
              </a:rPr>
              <a:t>th</a:t>
            </a:r>
            <a:r>
              <a:rPr lang="en-US" sz="2800" b="1" dirty="0">
                <a:solidFill>
                  <a:srgbClr val="FFFFFF"/>
                </a:solidFill>
              </a:rPr>
              <a:t> Anniversary | 2019</a:t>
            </a:r>
          </a:p>
        </p:txBody>
      </p:sp>
    </p:spTree>
    <p:extLst>
      <p:ext uri="{BB962C8B-B14F-4D97-AF65-F5344CB8AC3E}">
        <p14:creationId xmlns:p14="http://schemas.microsoft.com/office/powerpoint/2010/main" val="392037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5D6048-7F8E-433C-931F-901B70A44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Let’s change Rule 53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AAC59-01A0-4826-9716-C79FA4498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in a name?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Burdensome report writing requirements 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Judicial  “independent review” of all reports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5D6048-7F8E-433C-931F-901B70A44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Let’s change Rule 53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AAC59-01A0-4826-9716-C79FA4498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Orders without judicial approval – keep things moving?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Shouldn’t all referees be attorneys?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record of referee proceedings </a:t>
            </a:r>
          </a:p>
        </p:txBody>
      </p:sp>
    </p:spTree>
    <p:extLst>
      <p:ext uri="{BB962C8B-B14F-4D97-AF65-F5344CB8AC3E}">
        <p14:creationId xmlns:p14="http://schemas.microsoft.com/office/powerpoint/2010/main" val="339964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D7560-0277-40B7-855D-533E458E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151" y="1018115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Strategies for Change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1990 – 1995)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1445C-CD77-42BD-A250-330C25B85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4" y="2625723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Judicial College – always key to changes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education available but still separate from judges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OACR&amp;M Conferences -  VIP guest lists to raise awareness of the Association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7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EFC8FC-5D72-4E57-A2BB-3A999573C241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Strategies for Change  </a:t>
            </a:r>
          </a:p>
          <a:p>
            <a:pPr>
              <a:spcAft>
                <a:spcPts val="600"/>
              </a:spcAft>
            </a:pPr>
            <a:r>
              <a:rPr 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(1990-1995)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1445C-CD77-42BD-A250-330C25B85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 – Executive Director hired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membership every year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Invite non-members referees to Association events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6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1445C-CD77-42BD-A250-330C25B85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1993 - Mike Bernstein,  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Judicial College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seat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1993- Barb Norton, 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 Advisory Committee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seat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1994- DR judges invited referees to join new DR Judges Association</a:t>
            </a: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91CB33-B57F-4075-AB3C-FB6007D68695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Strategies for Change  </a:t>
            </a:r>
          </a:p>
          <a:p>
            <a:pPr>
              <a:spcAft>
                <a:spcPts val="600"/>
              </a:spcAft>
            </a:pPr>
            <a:r>
              <a:rPr 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(1990-1995)</a:t>
            </a:r>
          </a:p>
        </p:txBody>
      </p:sp>
    </p:spTree>
    <p:extLst>
      <p:ext uri="{BB962C8B-B14F-4D97-AF65-F5344CB8AC3E}">
        <p14:creationId xmlns:p14="http://schemas.microsoft.com/office/powerpoint/2010/main" val="3194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1445C-CD77-42BD-A250-330C25B85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“spirited” discussions at Association and Judicial College gatherings </a:t>
            </a:r>
          </a:p>
          <a:p>
            <a:pPr marL="0" indent="0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91CB33-B57F-4075-AB3C-FB6007D68695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Strategies for Change  </a:t>
            </a:r>
          </a:p>
          <a:p>
            <a:pPr>
              <a:spcAft>
                <a:spcPts val="600"/>
              </a:spcAft>
            </a:pPr>
            <a:r>
              <a:rPr 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(1990-1995)</a:t>
            </a:r>
          </a:p>
        </p:txBody>
      </p:sp>
    </p:spTree>
    <p:extLst>
      <p:ext uri="{BB962C8B-B14F-4D97-AF65-F5344CB8AC3E}">
        <p14:creationId xmlns:p14="http://schemas.microsoft.com/office/powerpoint/2010/main" val="232996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3A9D86E-2110-414C-A789-1B14FCD55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D3F86C2-6800-4B48-AA85-2C7CD1B5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E59C5B5-C483-49A7-8EA0-506138526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D6C58B8-7BB1-49FF-830C-A105A4CE5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EF8675D-B8F2-4363-95EB-AB8CE5FA0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8A3ACA9-28FE-44FE-8439-75675047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95177EBB-CFE5-4956-BEF9-46051963B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5"/>
            <a:ext cx="12192000" cy="68562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2B1246B-BFF7-432E-91F4-BD5976CDA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4" name="Picture 13" descr="A pizza sitting on a table&#10;&#10;Description automatically generated">
            <a:extLst>
              <a:ext uri="{FF2B5EF4-FFF2-40B4-BE49-F238E27FC236}">
                <a16:creationId xmlns:a16="http://schemas.microsoft.com/office/drawing/2014/main" id="{D685FA54-9A79-4BE2-A703-5446D62623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2" r="1" b="6164"/>
          <a:stretch/>
        </p:blipFill>
        <p:spPr>
          <a:xfrm>
            <a:off x="487724" y="473911"/>
            <a:ext cx="11227443" cy="587790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8AD5635-2280-43AD-B912-ABA456022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4C6BCF18-14D6-4F32-8F14-1BDDACB6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AF6AD-AE9D-4C3D-863A-39D9C8BA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03" y="1140719"/>
            <a:ext cx="8229600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Power of the Hospitality Suite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EE0B2C4-662B-49D2-9347-AE3E1A3FD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88" name="Rounded Rectangle 20">
              <a:extLst>
                <a:ext uri="{FF2B5EF4-FFF2-40B4-BE49-F238E27FC236}">
                  <a16:creationId xmlns:a16="http://schemas.microsoft.com/office/drawing/2014/main" id="{0198DF46-6765-4000-86C1-DE523729E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0A51A0C6-8760-4900-9C84-407DA025B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90" name="Rounded Rectangle 23">
              <a:extLst>
                <a:ext uri="{FF2B5EF4-FFF2-40B4-BE49-F238E27FC236}">
                  <a16:creationId xmlns:a16="http://schemas.microsoft.com/office/drawing/2014/main" id="{733FE318-0DA3-4162-95B3-12B2C6C43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67669D81-1C5E-4899-B0ED-9CB1D8CDB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655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D7560-0277-40B7-855D-533E458E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1995 Rule Amendments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1445C-CD77-42BD-A250-330C25B85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changed to Magistrate for almost all referees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Dramatically changed report writing requirement – short form decision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5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D7560-0277-40B7-855D-533E458E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1995 Rule Amendments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1445C-CD77-42BD-A250-330C25B85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Contempt powers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 to be recorded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01C55-B42C-48B3-98CE-B7E7630E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1995  Rule Amendments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6129-2C06-4B3A-9C6C-30A93F8C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Standard of Judicial Review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Expanded areas for magistrate orders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5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079AF8-D10D-4ABD-B7FD-4B3ADCED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Where we were in 1988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46E786-4AB0-44CF-9082-39512AF35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state-wide education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Stepping stone v. career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broad authority; some very limited </a:t>
            </a:r>
          </a:p>
        </p:txBody>
      </p:sp>
    </p:spTree>
    <p:extLst>
      <p:ext uri="{BB962C8B-B14F-4D97-AF65-F5344CB8AC3E}">
        <p14:creationId xmlns:p14="http://schemas.microsoft.com/office/powerpoint/2010/main" val="269620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01C55-B42C-48B3-98CE-B7E7630E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561" y="1253065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1995  Rule Amendments </a:t>
            </a:r>
            <a:br>
              <a:rPr lang="en-US" sz="4100" dirty="0"/>
            </a:br>
            <a:endParaRPr lang="en-US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6129-2C06-4B3A-9C6C-30A93F8C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to hear jury trials </a:t>
            </a:r>
            <a:b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specifically stated</a:t>
            </a:r>
          </a:p>
          <a:p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magistrates must be attorneys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F25926-9D42-4D6B-8D24-4F0829AF892D}"/>
              </a:ext>
            </a:extLst>
          </p:cNvPr>
          <p:cNvSpPr txBox="1">
            <a:spLocks/>
          </p:cNvSpPr>
          <p:nvPr/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7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8EAEC-4E07-4268-9631-322BCFAF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2000 - Amendments to Crim.R.19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E625F-2F1A-429B-9E28-D709543C2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4" y="2425699"/>
            <a:ext cx="9601196" cy="3318936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limited to arraignment/preliminary matters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Guilty and no contest in misdemeanor cases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Contested non-jury cases with consent  if jail possible penalty</a:t>
            </a:r>
          </a:p>
        </p:txBody>
      </p:sp>
    </p:spTree>
    <p:extLst>
      <p:ext uri="{BB962C8B-B14F-4D97-AF65-F5344CB8AC3E}">
        <p14:creationId xmlns:p14="http://schemas.microsoft.com/office/powerpoint/2010/main" val="309124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8EAEC-4E07-4268-9631-322BCFAF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686" y="1018115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2000 - Amendments to Crim.R.19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E625F-2F1A-429B-9E28-D709543C2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 sentences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 TPOs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Expanded areas for pretrial orders </a:t>
            </a:r>
          </a:p>
        </p:txBody>
      </p:sp>
    </p:spTree>
    <p:extLst>
      <p:ext uri="{BB962C8B-B14F-4D97-AF65-F5344CB8AC3E}">
        <p14:creationId xmlns:p14="http://schemas.microsoft.com/office/powerpoint/2010/main" val="321794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8EAEC-4E07-4268-9631-322BCFAF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2006 – Rule Amendments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E625F-2F1A-429B-9E28-D709543C2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25699"/>
            <a:ext cx="9601196" cy="3318936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reorganization of all magistrate rules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Easier to follow the steps for magistrate, judges, and litigants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to issue civil TPO  (judge’s signature required) </a:t>
            </a:r>
          </a:p>
        </p:txBody>
      </p:sp>
    </p:spTree>
    <p:extLst>
      <p:ext uri="{BB962C8B-B14F-4D97-AF65-F5344CB8AC3E}">
        <p14:creationId xmlns:p14="http://schemas.microsoft.com/office/powerpoint/2010/main" val="181699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8EAEC-4E07-4268-9631-322BCFAF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 2006 – Rule Amendments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E625F-2F1A-429B-9E28-D709543C2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Removed restrictive  “pretrial orders” and expanded authority to any order necessary to regulate the proceeding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FOF and COL directed to magistrate,  not judge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5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8EAEC-4E07-4268-9631-322BCFAF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2006 – Rule Amendments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E625F-2F1A-429B-9E28-D709543C2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Waiver rule clarified again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standard of review -  not any error of law but error of law evident on its face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Judge must enter judgment.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8EAEC-4E07-4268-9631-322BCFAF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 2008– Sup. R. 19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E625F-2F1A-429B-9E28-D709543C2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experience requirement for magistrates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of law at least 4 years and in good standing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(later incorporated in other magistrate rules)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1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8EAEC-4E07-4268-9631-322BCFAF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2012 – Civ. Rule 65.1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E625F-2F1A-429B-9E28-D709543C2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New: procedures unique to protection orders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Broadened the authority of magistrates to conduct protection order proceedings in all courts.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Magistrate denial or granting of an ex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protection order without judicial approval not subject to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Civ.R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8EAEC-4E07-4268-9631-322BCFAF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2018 – Sup. R. 19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E625F-2F1A-429B-9E28-D709543C2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 Judge required to report appointment and termination of a magistrate to Supreme Court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Magistrate oath of office required and must be filed in Clerk’s office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375D-6FE4-4F86-9802-E99F71BA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08F78-773A-4B7E-91CC-D63EF947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12534"/>
            <a:ext cx="9601196" cy="33189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Magistrates added to Judicial Conference committees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Magistrates added to Supreme Court task forces and commissions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Huberman – Chair of Commission on Rules of Practice and Procedure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30C3F-FEB7-42C9-A303-1F5DA0E8E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165225"/>
            <a:ext cx="95250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3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079AF8-D10D-4ABD-B7FD-4B3ADCED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Where we were in 1988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C962A8-4E59-471F-91D3-2DC093F83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25699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access to courtrooms – contested hearings in offices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staff support or security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or no travel/education budgets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some, a lack of respect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6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375D-6FE4-4F86-9802-E99F71BA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08F78-773A-4B7E-91CC-D63EF947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12534"/>
            <a:ext cx="9601196" cy="33189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OAM issues comments on proposed changes to Court Rules 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Mentoring program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CLE hours to match those of judges 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30C3F-FEB7-42C9-A303-1F5DA0E8E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165225"/>
            <a:ext cx="95250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375D-6FE4-4F86-9802-E99F71BA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08F78-773A-4B7E-91CC-D63EF947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12534"/>
            <a:ext cx="9601196" cy="331893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 relationship with the Judicial College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magistrate courses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Magistrate Orientation mandatory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Judicial College publishes OAM newsletters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30C3F-FEB7-42C9-A303-1F5DA0E8E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165225"/>
            <a:ext cx="95250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E6E1520-2FF6-4854-9AF4-AEF2311B5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37" name="Rectangle 36">
              <a:extLst>
                <a:ext uri="{FF2B5EF4-FFF2-40B4-BE49-F238E27FC236}">
                  <a16:creationId xmlns:a16="http://schemas.microsoft.com/office/drawing/2014/main" id="{BA5D1594-F7BA-4C1C-9385-FD09BD2A6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51BC212-81ED-4D4F-A9E1-FE62C9B06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2993D6C-D352-4196-8909-21BFE9863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C52BDAD-556E-4C4C-B776-FD44D9082A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6D91A09-3DF6-490E-955F-8671B86A1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EAA77F7-514B-46E6-980A-60EF524833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979ED5-8ED8-42AE-A6DE-D46CD01A7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Our Biggest Achievements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D0FF6F-093D-47AB-9CBA-8BBEF7F73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31CCEED-A8D9-42A7-B075-B9FBBBEC2B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81" y="1410208"/>
            <a:ext cx="3858780" cy="385878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163510C-FF2B-41B2-AEFC-A952A7507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E641F73-BCB7-4CAD-B691-7B7B7E5E81C6}"/>
              </a:ext>
            </a:extLst>
          </p:cNvPr>
          <p:cNvSpPr txBox="1">
            <a:spLocks/>
          </p:cNvSpPr>
          <p:nvPr/>
        </p:nvSpPr>
        <p:spPr>
          <a:xfrm>
            <a:off x="7535824" y="2556932"/>
            <a:ext cx="3360771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Professionalism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Collegiality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and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Friendships</a:t>
            </a:r>
          </a:p>
        </p:txBody>
      </p:sp>
    </p:spTree>
    <p:extLst>
      <p:ext uri="{BB962C8B-B14F-4D97-AF65-F5344CB8AC3E}">
        <p14:creationId xmlns:p14="http://schemas.microsoft.com/office/powerpoint/2010/main" val="247930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079AF8-D10D-4ABD-B7FD-4B3ADCED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Where we were in 1988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C962A8-4E59-471F-91D3-2DC093F83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robes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system for connection in place – feeling of isolation for many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collective voice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30" name="Rectangle 29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sign with white text&#10;&#10;Description automatically generated">
            <a:extLst>
              <a:ext uri="{FF2B5EF4-FFF2-40B4-BE49-F238E27FC236}">
                <a16:creationId xmlns:a16="http://schemas.microsoft.com/office/drawing/2014/main" id="{0729F905-3181-4FAB-9DCA-60B6D0CA85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A2E41283-6073-421E-8090-B4E118CB1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793" y="1721136"/>
            <a:ext cx="5246878" cy="36896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1988</a:t>
            </a:r>
            <a:r>
              <a:rPr lang="en-US" sz="4800" dirty="0"/>
              <a:t> </a:t>
            </a:r>
          </a:p>
          <a:p>
            <a:pPr marL="0" indent="0">
              <a:buNone/>
            </a:pP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Judicial College reached out to a few referees to discuss education designed by and for referees. </a:t>
            </a:r>
          </a:p>
        </p:txBody>
      </p:sp>
    </p:spTree>
    <p:extLst>
      <p:ext uri="{BB962C8B-B14F-4D97-AF65-F5344CB8AC3E}">
        <p14:creationId xmlns:p14="http://schemas.microsoft.com/office/powerpoint/2010/main" val="50341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E3991-1CC7-48B3-9E86-E6EC6C622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4" y="819190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Ohio Association of Court Referees</a:t>
            </a:r>
            <a:br>
              <a:rPr lang="en-US" sz="4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23, 1989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B155-C159-4EDA-AB93-89AE544A0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Seven Founding members and 38 Charter members funded the start-up expenses and the first meeting in Columbus 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referees attended the first meeting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E3991-1CC7-48B3-9E86-E6EC6C622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4" y="819190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Ohio Association of Court Referees</a:t>
            </a:r>
            <a:br>
              <a:rPr lang="en-US" sz="4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23, 1989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B155-C159-4EDA-AB93-89AE544A0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Bylaws and Board Elections</a:t>
            </a:r>
          </a:p>
          <a:p>
            <a:r>
              <a:rPr lang="en-US" sz="4000" dirty="0">
                <a:solidFill>
                  <a:schemeClr val="bg1"/>
                </a:solidFill>
              </a:rPr>
              <a:t>Few courts paid the association dues </a:t>
            </a:r>
          </a:p>
          <a:p>
            <a:r>
              <a:rPr lang="en-US" sz="4000" dirty="0">
                <a:solidFill>
                  <a:schemeClr val="bg1"/>
                </a:solidFill>
              </a:rPr>
              <a:t>No hospitality suite – all business!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0EE04-D5FA-4256-B816-A8C25B30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8FC2D-6BF8-4B57-BA26-CAE1F89BC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700" b="1" dirty="0">
                <a:latin typeface="Arial" panose="020B0604020202020204" pitchFamily="34" charset="0"/>
                <a:cs typeface="Arial" panose="020B0604020202020204" pitchFamily="34" charset="0"/>
              </a:rPr>
              <a:t>Endorsement of the Association by Chief Justice Thomas J. Moyer</a:t>
            </a:r>
          </a:p>
          <a:p>
            <a:endParaRPr lang="en-US" sz="2800" b="1" dirty="0"/>
          </a:p>
          <a:p>
            <a:pPr marL="0" indent="0">
              <a:buNone/>
            </a:pP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“Your membership, by working together to create the Association, has made this commitment to remain a vital, well-trained, and professional part of the legal system.”</a:t>
            </a:r>
          </a:p>
          <a:p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45639-DCA6-481D-A44B-CC432839E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9040F4-357A-4D0E-98A6-629647BD83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2" y="-82394"/>
            <a:ext cx="4929055" cy="73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3A9D86E-2110-414C-A789-1B14FCD55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D3F86C2-6800-4B48-AA85-2C7CD1B5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E59C5B5-C483-49A7-8EA0-506138526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D6C58B8-7BB1-49FF-830C-A105A4CE5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EF8675D-B8F2-4363-95EB-AB8CE5FA0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8A3ACA9-28FE-44FE-8439-75675047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95177EBB-CFE5-4956-BEF9-46051963B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5"/>
            <a:ext cx="12192000" cy="68562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2B1246B-BFF7-432E-91F4-BD5976CDA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4" name="Picture 13" descr="A pizza sitting on a table&#10;&#10;Description automatically generated">
            <a:extLst>
              <a:ext uri="{FF2B5EF4-FFF2-40B4-BE49-F238E27FC236}">
                <a16:creationId xmlns:a16="http://schemas.microsoft.com/office/drawing/2014/main" id="{D685FA54-9A79-4BE2-A703-5446D62623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2" r="1" b="6164"/>
          <a:stretch/>
        </p:blipFill>
        <p:spPr>
          <a:xfrm>
            <a:off x="487724" y="473911"/>
            <a:ext cx="11227443" cy="587790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8AD5635-2280-43AD-B912-ABA456022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4C6BCF18-14D6-4F32-8F14-1BDDACB6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AF6AD-AE9D-4C3D-863A-39D9C8BA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03" y="1113698"/>
            <a:ext cx="8229600" cy="234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of the </a:t>
            </a:r>
            <a:br>
              <a:rPr lang="en-US" sz="6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Hospitality Suite | 1990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EE0B2C4-662B-49D2-9347-AE3E1A3FD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88" name="Rounded Rectangle 20">
              <a:extLst>
                <a:ext uri="{FF2B5EF4-FFF2-40B4-BE49-F238E27FC236}">
                  <a16:creationId xmlns:a16="http://schemas.microsoft.com/office/drawing/2014/main" id="{0198DF46-6765-4000-86C1-DE523729E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0A51A0C6-8760-4900-9C84-407DA025B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90" name="Rounded Rectangle 23">
              <a:extLst>
                <a:ext uri="{FF2B5EF4-FFF2-40B4-BE49-F238E27FC236}">
                  <a16:creationId xmlns:a16="http://schemas.microsoft.com/office/drawing/2014/main" id="{733FE318-0DA3-4162-95B3-12B2C6C43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67669D81-1C5E-4899-B0ED-9CB1D8CDB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390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1821</Words>
  <Application>Microsoft Office PowerPoint</Application>
  <PresentationFormat>Widescreen</PresentationFormat>
  <Paragraphs>298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Garamond</vt:lpstr>
      <vt:lpstr>Times New Roman</vt:lpstr>
      <vt:lpstr>Organic</vt:lpstr>
      <vt:lpstr>PowerPoint Presentation</vt:lpstr>
      <vt:lpstr>Where we were in 1988</vt:lpstr>
      <vt:lpstr>Where we were in 1988</vt:lpstr>
      <vt:lpstr>Where we were in 1988</vt:lpstr>
      <vt:lpstr>PowerPoint Presentation</vt:lpstr>
      <vt:lpstr>Ohio Association of Court Referees September 23, 1989</vt:lpstr>
      <vt:lpstr>Ohio Association of Court Referees September 23, 1989</vt:lpstr>
      <vt:lpstr>PowerPoint Presentation</vt:lpstr>
      <vt:lpstr>Birth of the  Hospitality Suite | 1990</vt:lpstr>
      <vt:lpstr>Let’s change Rule 53  </vt:lpstr>
      <vt:lpstr>Let’s change Rule 53  </vt:lpstr>
      <vt:lpstr>Strategies for Change (1990 – 1995)</vt:lpstr>
      <vt:lpstr>PowerPoint Presentation</vt:lpstr>
      <vt:lpstr>PowerPoint Presentation</vt:lpstr>
      <vt:lpstr>PowerPoint Presentation</vt:lpstr>
      <vt:lpstr>The Power of the Hospitality Suite</vt:lpstr>
      <vt:lpstr>1995 Rule Amendments  </vt:lpstr>
      <vt:lpstr>1995 Rule Amendments  </vt:lpstr>
      <vt:lpstr> 1995  Rule Amendments  </vt:lpstr>
      <vt:lpstr>1995  Rule Amendments  </vt:lpstr>
      <vt:lpstr>  2000 - Amendments to Crim.R.19 </vt:lpstr>
      <vt:lpstr>  2000 - Amendments to Crim.R.19 </vt:lpstr>
      <vt:lpstr>  2006 – Rule Amendments </vt:lpstr>
      <vt:lpstr>  2006 – Rule Amendments </vt:lpstr>
      <vt:lpstr>  2006 – Rule Amendments </vt:lpstr>
      <vt:lpstr>  2008– Sup. R. 19  </vt:lpstr>
      <vt:lpstr>  2012 – Civ. Rule 65.1 </vt:lpstr>
      <vt:lpstr>  2018 – Sup. R. 19  </vt:lpstr>
      <vt:lpstr>PowerPoint Presentation</vt:lpstr>
      <vt:lpstr>PowerPoint Presentation</vt:lpstr>
      <vt:lpstr>PowerPoint Presentation</vt:lpstr>
      <vt:lpstr>Our Biggest Achievements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 Graham</dc:creator>
  <cp:lastModifiedBy>Galen Graham</cp:lastModifiedBy>
  <cp:revision>9</cp:revision>
  <dcterms:created xsi:type="dcterms:W3CDTF">2019-08-25T13:25:17Z</dcterms:created>
  <dcterms:modified xsi:type="dcterms:W3CDTF">2019-08-27T14:19:46Z</dcterms:modified>
</cp:coreProperties>
</file>